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D736-BBD7-469E-BAC9-93C4512CB7EA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CA56-A3E0-426B-92D0-5DDE9571E8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865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D736-BBD7-469E-BAC9-93C4512CB7EA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CA56-A3E0-426B-92D0-5DDE9571E8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386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D736-BBD7-469E-BAC9-93C4512CB7EA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CA56-A3E0-426B-92D0-5DDE9571E8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831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D736-BBD7-469E-BAC9-93C4512CB7EA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CA56-A3E0-426B-92D0-5DDE9571E8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288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D736-BBD7-469E-BAC9-93C4512CB7EA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CA56-A3E0-426B-92D0-5DDE9571E8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481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D736-BBD7-469E-BAC9-93C4512CB7EA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CA56-A3E0-426B-92D0-5DDE9571E8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95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D736-BBD7-469E-BAC9-93C4512CB7EA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CA56-A3E0-426B-92D0-5DDE9571E8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471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D736-BBD7-469E-BAC9-93C4512CB7EA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CA56-A3E0-426B-92D0-5DDE9571E8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70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D736-BBD7-469E-BAC9-93C4512CB7EA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CA56-A3E0-426B-92D0-5DDE9571E8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92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D736-BBD7-469E-BAC9-93C4512CB7EA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CA56-A3E0-426B-92D0-5DDE9571E8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3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D736-BBD7-469E-BAC9-93C4512CB7EA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CA56-A3E0-426B-92D0-5DDE9571E8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096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7D736-BBD7-469E-BAC9-93C4512CB7EA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CCA56-A3E0-426B-92D0-5DDE9571E8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31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052736"/>
            <a:ext cx="6696744" cy="4628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940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38" y="2132856"/>
            <a:ext cx="7968408" cy="307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38" y="359626"/>
            <a:ext cx="2563694" cy="1557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75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892" y="2204864"/>
            <a:ext cx="7658532" cy="3271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38" y="359626"/>
            <a:ext cx="2563694" cy="1557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468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38" y="359626"/>
            <a:ext cx="2563694" cy="1557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3568" y="1508006"/>
            <a:ext cx="80648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Tempo růstu nákladů vynakládaných českými zaměstnavateli na pracovní sílu převyšovalo v letech 1995-2014 tempo růstu hrubého domácího produktu</a:t>
            </a:r>
            <a:r>
              <a:rPr lang="cs-CZ" b="1" dirty="0" smtClean="0"/>
              <a:t>.</a:t>
            </a:r>
          </a:p>
          <a:p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V </a:t>
            </a:r>
            <a:r>
              <a:rPr lang="cs-CZ" b="1" dirty="0"/>
              <a:t>České republice rostou jednotkové náklady práce rychleji než produktivita práce.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Náklady </a:t>
            </a:r>
            <a:r>
              <a:rPr lang="cs-CZ" dirty="0"/>
              <a:t>na pracovní sílu rostly v České republice rychleji než produktivita práce i během poslední ekonomické krize. Ekonomické subjekty tak nedisponovaly v tomto období potřebnou volností z hlediska úpravy úrovně odměňování směrem dolů.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České republice rostly rychleji průměrné náhrady zaměstnancům než produktivita práce. </a:t>
            </a:r>
            <a:r>
              <a:rPr lang="cs-CZ" b="1" dirty="0"/>
              <a:t>Rozdíl v průměrných ročních tempech růstu produktivity práce a průměrných náhrad zaměstnancům činil 0,4 </a:t>
            </a:r>
            <a:r>
              <a:rPr lang="cs-CZ" b="1" dirty="0" err="1"/>
              <a:t>p.b</a:t>
            </a:r>
            <a:r>
              <a:rPr lang="cs-CZ" b="1" dirty="0"/>
              <a:t>. v neprospěch produktivity práce a byl nejvyšší v rámci zemí střední Evropy.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119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052736"/>
            <a:ext cx="6696744" cy="4628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801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38" y="359626"/>
            <a:ext cx="2563694" cy="1557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412776"/>
            <a:ext cx="5660961" cy="4837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295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44824"/>
            <a:ext cx="7394902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38" y="359626"/>
            <a:ext cx="2563694" cy="1557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395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38" y="359626"/>
            <a:ext cx="2563694" cy="1557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7113395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6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38" y="359626"/>
            <a:ext cx="2563694" cy="1557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32503"/>
            <a:ext cx="7560840" cy="466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726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38" y="1950392"/>
            <a:ext cx="8119192" cy="241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38" y="359626"/>
            <a:ext cx="2563694" cy="1557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174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345" y="1916832"/>
            <a:ext cx="5822983" cy="455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38" y="359626"/>
            <a:ext cx="2563694" cy="1557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089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38" y="359626"/>
            <a:ext cx="2563694" cy="1557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827584" y="1803588"/>
            <a:ext cx="77048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V září byl publikován report za období 2015-16, relevantní je rovněž loňský report za období 2014-15 (WEF 2014) a report za srovnávací období 2008-2009 (WEF 2008). </a:t>
            </a:r>
            <a:r>
              <a:rPr lang="cs-CZ" sz="2000" b="1" dirty="0"/>
              <a:t>Česká republika se posunula o 6 míst vzhůru a umístila se jako 31. nejkonkurenceschopnější ekonomika světa, což je pořadí mezi Estonskem a Thajskem. </a:t>
            </a:r>
            <a:r>
              <a:rPr lang="cs-CZ" sz="2000" dirty="0"/>
              <a:t>Žebříčku kralují ekonomiky vně Evropské unie, konkrétně sousední Švýcarsko, Singapur a USA. Evropské členské státy, které se umístily před ČR, jsou tyto (od nejvýše umístěných): Německo, Nizozemsko, Finsko, Švédsko, Spojené království, Dánsko, Belgie, Lucembursko, Francie, Rakousko, Irsko a zmíněné Estonsko (jediná „nová“ země EU). 15 zbývajících členských států se umístilo až za Českou republikou, včetně všech států Visegrádské čtyřky (V4; Polsko skončilo 41., Maďarsko 63., Slovensko 67.). </a:t>
            </a:r>
          </a:p>
        </p:txBody>
      </p:sp>
    </p:spTree>
    <p:extLst>
      <p:ext uri="{BB962C8B-B14F-4D97-AF65-F5344CB8AC3E}">
        <p14:creationId xmlns:p14="http://schemas.microsoft.com/office/powerpoint/2010/main" val="26575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15616" y="2326228"/>
            <a:ext cx="67687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Česká republika jako ekonomika tažená inovacemi paradoxně selhává právě v kategoriích, jimž je pro ni stanovena nejvyšší váha – zejména v inovacích a ve vyspělosti podnikatelského prostředí. </a:t>
            </a:r>
            <a:r>
              <a:rPr lang="cs-CZ" sz="2400" b="1" dirty="0"/>
              <a:t>Tato informace vypovídá o tom, že česká ekonomika je stále závislá spíše na efektivitě a nízkých nákladech výroby (zejména cena práce), zatímco její inovační potenciál naplněn není. </a:t>
            </a:r>
            <a:endParaRPr lang="cs-CZ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38" y="359626"/>
            <a:ext cx="2563694" cy="1557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75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318</Words>
  <Application>Microsoft Office PowerPoint</Application>
  <PresentationFormat>Předvádění na obrazovce (4:3)</PresentationFormat>
  <Paragraphs>10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Rafaj, Jan</dc:creator>
  <cp:lastModifiedBy>Rafaj, Jan</cp:lastModifiedBy>
  <cp:revision>5</cp:revision>
  <dcterms:created xsi:type="dcterms:W3CDTF">2016-04-06T04:56:36Z</dcterms:created>
  <dcterms:modified xsi:type="dcterms:W3CDTF">2016-04-06T06:19:28Z</dcterms:modified>
</cp:coreProperties>
</file>